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74" r:id="rId3"/>
    <p:sldId id="277" r:id="rId4"/>
    <p:sldId id="263" r:id="rId5"/>
    <p:sldId id="273" r:id="rId6"/>
    <p:sldId id="258" r:id="rId7"/>
    <p:sldId id="275" r:id="rId8"/>
    <p:sldId id="259" r:id="rId9"/>
    <p:sldId id="260" r:id="rId10"/>
    <p:sldId id="261" r:id="rId11"/>
    <p:sldId id="266" r:id="rId12"/>
    <p:sldId id="262" r:id="rId13"/>
    <p:sldId id="265" r:id="rId14"/>
    <p:sldId id="264" r:id="rId15"/>
    <p:sldId id="276" r:id="rId16"/>
    <p:sldId id="267" r:id="rId17"/>
    <p:sldId id="268" r:id="rId18"/>
    <p:sldId id="269" r:id="rId19"/>
    <p:sldId id="270" r:id="rId20"/>
    <p:sldId id="272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/>
    <p:restoredTop sz="94718"/>
  </p:normalViewPr>
  <p:slideViewPr>
    <p:cSldViewPr snapToGrid="0" snapToObjects="1">
      <p:cViewPr varScale="1">
        <p:scale>
          <a:sx n="92" d="100"/>
          <a:sy n="92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0F37D-A5D7-DA45-B440-4620B5376877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FF53B-0E05-1444-8C3C-A94467DC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5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FF53B-0E05-1444-8C3C-A94467DCE1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0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FF53B-0E05-1444-8C3C-A94467DCE1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FF53B-0E05-1444-8C3C-A94467DCE1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FF53B-0E05-1444-8C3C-A94467DCE1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3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FF53B-0E05-1444-8C3C-A94467DCE1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FF53B-0E05-1444-8C3C-A94467DCE1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5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FF53B-0E05-1444-8C3C-A94467DCE1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FF53B-0E05-1444-8C3C-A94467DCE1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5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AA123-A225-B448-A9FC-796ED434D567}" type="datetime1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0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8878-40FF-1843-9F0B-C1BF20CC1662}" type="datetime1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6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8E1C-5AED-904B-AB5E-90AF9F87BDDF}" type="datetime1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2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2ACC5-14DA-724B-9CED-0E730EF358C7}" type="datetime1">
              <a:rPr lang="en-US" smtClean="0"/>
              <a:t>9/20/18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2D6D-3FE5-0B4C-BD01-49430B73B50A}" type="datetime1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3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3732-A17E-1147-8E79-52BF5C5C262C}" type="datetime1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F6D0-0598-2A44-BA6A-3C55514D2348}" type="datetime1">
              <a:rPr lang="en-US" smtClean="0"/>
              <a:t>9/20/18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B071-862F-684E-A908-DF310DD39841}" type="datetime1">
              <a:rPr lang="en-US" smtClean="0"/>
              <a:t>9/20/18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5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A37D-9B8E-AC46-8568-8721ADF6009B}" type="datetime1">
              <a:rPr lang="en-US" smtClean="0"/>
              <a:t>9/20/18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0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DEAC-A587-C446-8E64-2D6D5D27A3F1}" type="datetime1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EFDB-618C-C64A-8F9E-6670E0A22C9F}" type="datetime1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7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4487C-ED5D-E140-BF80-30F42C1B38B5}" type="datetime1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Peter Payne and Bodymind Science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8746-3695-024A-AE29-F2BB21BAF2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1" y="403378"/>
            <a:ext cx="2473377" cy="103489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353800" y="522287"/>
            <a:ext cx="0" cy="5789613"/>
          </a:xfrm>
          <a:prstGeom prst="line">
            <a:avLst/>
          </a:prstGeom>
          <a:ln w="28575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838200" y="6311900"/>
            <a:ext cx="105156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7225990" y="6374820"/>
            <a:ext cx="4633332" cy="3911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© Peter Payne </a:t>
            </a:r>
            <a:r>
              <a:rPr lang="de-DE" dirty="0" err="1" smtClean="0"/>
              <a:t>and</a:t>
            </a:r>
            <a:r>
              <a:rPr lang="de-DE" dirty="0" smtClean="0"/>
              <a:t> Bodymind Science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PPPTFE@Gmail.co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7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5936" y="197625"/>
            <a:ext cx="10515600" cy="1325563"/>
          </a:xfrm>
        </p:spPr>
        <p:txBody>
          <a:bodyPr/>
          <a:lstStyle/>
          <a:p>
            <a:r>
              <a:rPr lang="en-US" dirty="0" smtClean="0"/>
              <a:t>NE SE Conference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55" y="2268321"/>
            <a:ext cx="10515600" cy="3348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“Practice”</a:t>
            </a:r>
            <a:br>
              <a:rPr lang="en-US" sz="4800" dirty="0" smtClean="0"/>
            </a:br>
            <a:r>
              <a:rPr lang="en-US" sz="4800" dirty="0" smtClean="0"/>
              <a:t> in relation to </a:t>
            </a:r>
          </a:p>
          <a:p>
            <a:pPr marL="0" indent="0" algn="ctr">
              <a:buNone/>
            </a:pPr>
            <a:r>
              <a:rPr lang="en-US" sz="4800"/>
              <a:t>Somatic Experiencing™</a:t>
            </a:r>
            <a:endParaRPr lang="en-US" sz="4000" dirty="0"/>
          </a:p>
          <a:p>
            <a:pPr marL="0" indent="0" algn="ctr">
              <a:buNone/>
            </a:pPr>
            <a:r>
              <a:rPr lang="en-US" i="1" dirty="0" smtClean="0"/>
              <a:t>Peter Payne, SEP, RSMET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57704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017" y="17816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Interoception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201" y="2023482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Difference between sensing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and “being in”</a:t>
            </a:r>
          </a:p>
          <a:p>
            <a:r>
              <a:rPr lang="en-US" sz="3200" dirty="0" smtClean="0"/>
              <a:t>Important regions for sensing</a:t>
            </a:r>
          </a:p>
          <a:p>
            <a:pPr lvl="1"/>
            <a:r>
              <a:rPr lang="en-US" sz="3200" dirty="0" smtClean="0"/>
              <a:t>Center of Gravity</a:t>
            </a:r>
          </a:p>
          <a:p>
            <a:pPr lvl="1"/>
            <a:r>
              <a:rPr lang="en-US" sz="3200" dirty="0" smtClean="0"/>
              <a:t>Centerline</a:t>
            </a:r>
          </a:p>
          <a:p>
            <a:pPr lvl="1"/>
            <a:r>
              <a:rPr lang="en-US" sz="3200" dirty="0" smtClean="0"/>
              <a:t>“Chakras”</a:t>
            </a:r>
          </a:p>
          <a:p>
            <a:pPr lvl="1"/>
            <a:r>
              <a:rPr lang="en-US" sz="3200" dirty="0" err="1" smtClean="0"/>
              <a:t>Lataif</a:t>
            </a:r>
            <a:endParaRPr lang="en-US" sz="3200" dirty="0" smtClean="0"/>
          </a:p>
          <a:p>
            <a:pPr lvl="1"/>
            <a:r>
              <a:rPr lang="en-US" sz="3200" dirty="0" smtClean="0"/>
              <a:t>Fascial pathways/meridians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96" y="536713"/>
            <a:ext cx="3878205" cy="57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496" y="1924102"/>
            <a:ext cx="281979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</a:t>
            </a:r>
            <a:r>
              <a:rPr lang="en-US" smtClean="0"/>
              <a:t>: </a:t>
            </a:r>
            <a:br>
              <a:rPr lang="en-US" smtClean="0"/>
            </a:br>
            <a:r>
              <a:rPr lang="en-US" smtClean="0"/>
              <a:t>Patting and </a:t>
            </a:r>
            <a:br>
              <a:rPr lang="en-US" smtClean="0"/>
            </a:br>
            <a:r>
              <a:rPr lang="en-US" smtClean="0"/>
              <a:t>tapping</a:t>
            </a:r>
            <a:endParaRPr lang="en-US" dirty="0"/>
          </a:p>
        </p:txBody>
      </p:sp>
      <p:pic>
        <p:nvPicPr>
          <p:cNvPr id="6" name="Untitled Project 1-Patt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59724"/>
            <a:ext cx="2871425" cy="5740754"/>
          </a:xfrm>
        </p:spPr>
      </p:pic>
      <p:sp>
        <p:nvSpPr>
          <p:cNvPr id="3" name="TextBox 2"/>
          <p:cNvSpPr txBox="1"/>
          <p:nvPr/>
        </p:nvSpPr>
        <p:spPr>
          <a:xfrm>
            <a:off x="735496" y="4015409"/>
            <a:ext cx="41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Crucial importance of sensing after the exercise, can be taking-off place </a:t>
            </a:r>
          </a:p>
          <a:p>
            <a:r>
              <a:rPr lang="en-US" sz="2800" dirty="0" smtClean="0"/>
              <a:t>for SE work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11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9166" y="548208"/>
            <a:ext cx="10515600" cy="1325563"/>
          </a:xfrm>
        </p:spPr>
        <p:txBody>
          <a:bodyPr/>
          <a:lstStyle/>
          <a:p>
            <a:r>
              <a:rPr lang="en-US" b="1" dirty="0" smtClean="0">
                <a:effectLst/>
                <a:latin typeface="Calibri" charset="0"/>
                <a:ea typeface="Times New Roman" charset="0"/>
                <a:cs typeface="Arial Unicode MS" charset="0"/>
              </a:rPr>
              <a:t>Strengthening the container.</a:t>
            </a:r>
            <a:r>
              <a:rPr lang="en-US" dirty="0" smtClean="0">
                <a:effectLst/>
                <a:latin typeface="Calibri" charset="0"/>
                <a:ea typeface="Times New Roman" charset="0"/>
                <a:cs typeface="Arial Unicode MS" charset="0"/>
              </a:rPr>
              <a:t> </a:t>
            </a:r>
            <a:br>
              <a:rPr lang="en-US" dirty="0" smtClean="0">
                <a:effectLst/>
                <a:latin typeface="Calibri" charset="0"/>
                <a:ea typeface="Times New Roman" charset="0"/>
                <a:cs typeface="Arial Unicode MS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684" y="1518307"/>
            <a:ext cx="6902116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“</a:t>
            </a:r>
            <a:r>
              <a:rPr lang="en-US" sz="2400" dirty="0"/>
              <a:t>A strong energetic container means the person has the capacity to tolerate higher levels of (energetic or emotional) charge, remaining strong and flexible rather than rigidifying or discharging too soon.</a:t>
            </a:r>
            <a:r>
              <a:rPr lang="en-US" sz="2400" dirty="0" smtClean="0">
                <a:effectLst/>
              </a:rPr>
              <a:t> “</a:t>
            </a:r>
          </a:p>
          <a:p>
            <a:r>
              <a:rPr lang="en-US" dirty="0" smtClean="0"/>
              <a:t>Includes making strong boundary</a:t>
            </a:r>
            <a:endParaRPr lang="en-US" dirty="0" smtClean="0">
              <a:effectLst/>
            </a:endParaRPr>
          </a:p>
          <a:p>
            <a:r>
              <a:rPr lang="en-US" dirty="0" smtClean="0"/>
              <a:t>Containment: the Caldron</a:t>
            </a:r>
          </a:p>
          <a:p>
            <a:r>
              <a:rPr lang="en-US" dirty="0" smtClean="0"/>
              <a:t>Fascia</a:t>
            </a:r>
          </a:p>
          <a:p>
            <a:pPr lvl="1"/>
            <a:r>
              <a:rPr lang="en-US" dirty="0" smtClean="0"/>
              <a:t>Holds our shape together</a:t>
            </a:r>
          </a:p>
          <a:p>
            <a:pPr lvl="1"/>
            <a:r>
              <a:rPr lang="en-US" dirty="0" smtClean="0"/>
              <a:t>Holds electrical charge</a:t>
            </a:r>
          </a:p>
          <a:p>
            <a:r>
              <a:rPr lang="en-US" dirty="0" smtClean="0"/>
              <a:t>Grounding</a:t>
            </a:r>
          </a:p>
          <a:p>
            <a:r>
              <a:rPr lang="en-US" dirty="0" smtClean="0"/>
              <a:t>Qigong, </a:t>
            </a:r>
            <a:r>
              <a:rPr lang="en-US" dirty="0" err="1" smtClean="0"/>
              <a:t>Nei-Jia</a:t>
            </a:r>
            <a:r>
              <a:rPr lang="en-US" dirty="0" smtClean="0"/>
              <a:t>, Zhan Zhuang, static </a:t>
            </a:r>
            <a:r>
              <a:rPr lang="en-US" dirty="0" err="1" smtClean="0"/>
              <a:t>asanas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7" y="1597486"/>
            <a:ext cx="3074749" cy="454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 b="7557"/>
          <a:stretch/>
        </p:blipFill>
        <p:spPr>
          <a:xfrm>
            <a:off x="6571774" y="314467"/>
            <a:ext cx="3440069" cy="59810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966" y="1890590"/>
            <a:ext cx="49693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Example: Zhan Zhuang</a:t>
            </a:r>
            <a:br>
              <a:rPr lang="en-US" dirty="0" smtClean="0"/>
            </a:br>
            <a:r>
              <a:rPr lang="en-US" dirty="0" smtClean="0"/>
              <a:t>(“Standing Like </a:t>
            </a:r>
            <a:r>
              <a:rPr lang="en-US" smtClean="0"/>
              <a:t>a Tree”)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49896" y="3935896"/>
            <a:ext cx="3866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“open secret” of great accomplishment in the internal martial arts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79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791" y="17628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Opening Expressive Pathways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Vocalization and gesture</a:t>
            </a:r>
          </a:p>
          <a:p>
            <a:r>
              <a:rPr lang="en-US" dirty="0" smtClean="0"/>
              <a:t>Conscious adoption of instinctive positions and gestures: Shamanic, </a:t>
            </a:r>
            <a:r>
              <a:rPr lang="en-US" dirty="0" err="1" smtClean="0"/>
              <a:t>asanas</a:t>
            </a:r>
            <a:r>
              <a:rPr lang="en-US" dirty="0" smtClean="0"/>
              <a:t>, Qigong </a:t>
            </a:r>
          </a:p>
          <a:p>
            <a:r>
              <a:rPr lang="en-US" dirty="0" smtClean="0"/>
              <a:t>Moving without moving: using intention and support</a:t>
            </a:r>
          </a:p>
          <a:p>
            <a:pPr marL="0" indent="0">
              <a:buNone/>
            </a:pPr>
            <a:r>
              <a:rPr lang="en-US" dirty="0"/>
              <a:t>Wang Xiang-</a:t>
            </a:r>
            <a:r>
              <a:rPr lang="en-US" dirty="0" err="1"/>
              <a:t>Zhai</a:t>
            </a:r>
            <a:r>
              <a:rPr lang="en-US" dirty="0"/>
              <a:t>, founder of </a:t>
            </a:r>
            <a:r>
              <a:rPr lang="en-US" dirty="0" err="1"/>
              <a:t>Yiquan</a:t>
            </a:r>
            <a:r>
              <a:rPr lang="en-US" dirty="0"/>
              <a:t>, said: </a:t>
            </a:r>
            <a:endParaRPr lang="en-US" dirty="0" smtClean="0"/>
          </a:p>
          <a:p>
            <a:pPr marL="457200" lvl="1" indent="0">
              <a:buNone/>
            </a:pPr>
            <a:r>
              <a:rPr lang="en-US" i="1" dirty="0" smtClean="0"/>
              <a:t>“</a:t>
            </a:r>
            <a:r>
              <a:rPr lang="en-US" i="1" dirty="0"/>
              <a:t>A small movement is better than a big movement; </a:t>
            </a:r>
            <a:endParaRPr lang="en-US" i="1" dirty="0" smtClean="0"/>
          </a:p>
          <a:p>
            <a:pPr marL="457200" lvl="1" indent="0">
              <a:buNone/>
            </a:pPr>
            <a:r>
              <a:rPr lang="en-US" i="1" dirty="0" smtClean="0"/>
              <a:t>no </a:t>
            </a:r>
            <a:r>
              <a:rPr lang="en-US" i="1" dirty="0"/>
              <a:t>movement is better than a small movement. </a:t>
            </a:r>
            <a:endParaRPr lang="en-US" i="1" dirty="0" smtClean="0"/>
          </a:p>
          <a:p>
            <a:pPr marL="457200" lvl="1" indent="0">
              <a:buNone/>
            </a:pPr>
            <a:r>
              <a:rPr lang="en-US" i="1" dirty="0" smtClean="0"/>
              <a:t>Stillness </a:t>
            </a:r>
            <a:r>
              <a:rPr lang="en-US" i="1" dirty="0"/>
              <a:t>is the mother of all movement.”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/>
              <a:t>should be readily understood by SE practitioners, and points to the supreme importance of intention and feeling.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6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314" y="176281"/>
            <a:ext cx="10515600" cy="1325563"/>
          </a:xfrm>
        </p:spPr>
        <p:txBody>
          <a:bodyPr/>
          <a:lstStyle/>
          <a:p>
            <a:r>
              <a:rPr lang="en-US" smtClean="0"/>
              <a:t>Swinging Arms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139" y="1670809"/>
            <a:ext cx="448917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Often used by Peter </a:t>
            </a:r>
            <a:br>
              <a:rPr lang="en-US" dirty="0" smtClean="0"/>
            </a:br>
            <a:r>
              <a:rPr lang="en-US" dirty="0" smtClean="0"/>
              <a:t>(with </a:t>
            </a:r>
            <a:r>
              <a:rPr lang="en-US" dirty="0" err="1" smtClean="0"/>
              <a:t>Smoveys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Safe and effective way to begin to open channels</a:t>
            </a:r>
          </a:p>
          <a:p>
            <a:endParaRPr lang="en-US" dirty="0"/>
          </a:p>
          <a:p>
            <a:r>
              <a:rPr lang="en-US" dirty="0" smtClean="0"/>
              <a:t>Can be used as aerobic or strength exercise</a:t>
            </a:r>
          </a:p>
          <a:p>
            <a:endParaRPr lang="en-US" dirty="0"/>
          </a:p>
          <a:p>
            <a:r>
              <a:rPr lang="en-US" dirty="0" smtClean="0"/>
              <a:t>Can lead naturally into Qigong/Taiji type practices</a:t>
            </a:r>
            <a:endParaRPr lang="en-US" dirty="0"/>
          </a:p>
        </p:txBody>
      </p:sp>
      <p:pic>
        <p:nvPicPr>
          <p:cNvPr id="4" name="Short strength 1-Short Strength 1.54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9084" y="1782625"/>
            <a:ext cx="5877983" cy="4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3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1655" y="104932"/>
            <a:ext cx="6986666" cy="1469035"/>
          </a:xfrm>
        </p:spPr>
        <p:txBody>
          <a:bodyPr/>
          <a:lstStyle/>
          <a:p>
            <a:r>
              <a:rPr lang="en-US" dirty="0" smtClean="0"/>
              <a:t>Improving the </a:t>
            </a:r>
            <a:r>
              <a:rPr lang="en-US" smtClean="0"/>
              <a:t>Witness stance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11808" y="1802958"/>
            <a:ext cx="86665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Levine</a:t>
            </a:r>
            <a:r>
              <a:rPr lang="en-US" sz="3200" smtClean="0"/>
              <a:t>: “dual </a:t>
            </a:r>
            <a:r>
              <a:rPr lang="en-US" sz="3200" dirty="0" smtClean="0"/>
              <a:t>consciousness” needed in SE</a:t>
            </a: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Hierarchy of awareness practices: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 smtClean="0"/>
              <a:t>Count breath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 smtClean="0"/>
              <a:t>Watch breath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 smtClean="0"/>
              <a:t>Watch flow of experience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 smtClean="0"/>
              <a:t>Be the witness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 smtClean="0"/>
              <a:t>Fail to find watcher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 smtClean="0"/>
              <a:t>Non-dual state</a:t>
            </a: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Body-located awareness practices: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sz="2400" dirty="0" smtClean="0"/>
              <a:t>Centerline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sz="2400" dirty="0" smtClean="0"/>
              <a:t>Center of head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31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2023554"/>
            <a:ext cx="4477512" cy="2682875"/>
          </a:xfrm>
        </p:spPr>
        <p:txBody>
          <a:bodyPr/>
          <a:lstStyle/>
          <a:p>
            <a:r>
              <a:rPr lang="en-US" dirty="0" smtClean="0"/>
              <a:t>Example: Finding oneself at </a:t>
            </a:r>
            <a:r>
              <a:rPr lang="en-US" smtClean="0"/>
              <a:t>the Center of the head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15878" b="2771"/>
          <a:stretch/>
        </p:blipFill>
        <p:spPr>
          <a:xfrm>
            <a:off x="5081953" y="211015"/>
            <a:ext cx="6154615" cy="5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370" y="189279"/>
            <a:ext cx="10515600" cy="1325563"/>
          </a:xfrm>
        </p:spPr>
        <p:txBody>
          <a:bodyPr/>
          <a:lstStyle/>
          <a:p>
            <a:r>
              <a:rPr lang="en-US" smtClean="0"/>
              <a:t>Encouraging Autonomic 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261" y="1819897"/>
            <a:ext cx="4667867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Risky with trauma, huge importance of titration</a:t>
            </a:r>
            <a:br>
              <a:rPr lang="en-US" sz="3600" dirty="0" smtClean="0"/>
            </a:br>
            <a:endParaRPr lang="en-US" sz="3600" dirty="0" smtClean="0"/>
          </a:p>
          <a:p>
            <a:r>
              <a:rPr lang="en-US" sz="3600" dirty="0" smtClean="0"/>
              <a:t>Free spontaneous </a:t>
            </a:r>
            <a:br>
              <a:rPr lang="en-US" sz="3600" dirty="0" smtClean="0"/>
            </a:br>
            <a:r>
              <a:rPr lang="en-US" sz="3600" dirty="0" smtClean="0"/>
              <a:t>movement</a:t>
            </a:r>
            <a:br>
              <a:rPr lang="en-US" sz="3600" dirty="0" smtClean="0"/>
            </a:br>
            <a:endParaRPr lang="en-US" sz="3600" dirty="0" smtClean="0"/>
          </a:p>
          <a:p>
            <a:r>
              <a:rPr lang="en-US" sz="3600" dirty="0" smtClean="0"/>
              <a:t>Slow intentional movement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1" y="1993042"/>
            <a:ext cx="5731001" cy="42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39" y="1690688"/>
            <a:ext cx="3628292" cy="1657106"/>
          </a:xfrm>
        </p:spPr>
        <p:txBody>
          <a:bodyPr/>
          <a:lstStyle/>
          <a:p>
            <a:r>
              <a:rPr lang="en-US" smtClean="0"/>
              <a:t>Example: </a:t>
            </a:r>
            <a:br>
              <a:rPr lang="en-US" smtClean="0"/>
            </a:br>
            <a:r>
              <a:rPr lang="en-US" smtClean="0"/>
              <a:t>Shake it off!</a:t>
            </a:r>
            <a:endParaRPr lang="en-US" dirty="0"/>
          </a:p>
        </p:txBody>
      </p:sp>
      <p:pic>
        <p:nvPicPr>
          <p:cNvPr id="4" name="shake it off cut-SD 4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3108" y="562708"/>
            <a:ext cx="7385538" cy="55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0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347" y="204704"/>
            <a:ext cx="10515600" cy="1325563"/>
          </a:xfrm>
        </p:spPr>
        <p:txBody>
          <a:bodyPr/>
          <a:lstStyle/>
          <a:p>
            <a:r>
              <a:rPr lang="en-US" smtClean="0"/>
              <a:t>Practice and 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 does not emphasize practice, although Levine gives practices in his books</a:t>
            </a:r>
          </a:p>
          <a:p>
            <a:endParaRPr lang="en-US" dirty="0"/>
          </a:p>
          <a:p>
            <a:r>
              <a:rPr lang="en-US" dirty="0" smtClean="0"/>
              <a:t>There are many forms of practice, and each of you is familiar with various kinds</a:t>
            </a:r>
          </a:p>
          <a:p>
            <a:endParaRPr lang="en-US" dirty="0"/>
          </a:p>
          <a:p>
            <a:r>
              <a:rPr lang="en-US" dirty="0" smtClean="0"/>
              <a:t>I wish to make a few points about practice in general and how it relates to SE</a:t>
            </a:r>
          </a:p>
          <a:p>
            <a:r>
              <a:rPr lang="mr-IN" dirty="0" smtClean="0"/>
              <a:t>…</a:t>
            </a:r>
            <a:r>
              <a:rPr lang="en-US" dirty="0" smtClean="0"/>
              <a:t>as well as to show you a few practices which may be useful in 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123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224448"/>
            <a:ext cx="4191000" cy="1325563"/>
          </a:xfrm>
        </p:spPr>
        <p:txBody>
          <a:bodyPr/>
          <a:lstStyle/>
          <a:p>
            <a:r>
              <a:rPr lang="en-US" smtClean="0"/>
              <a:t>That’s it Folks!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062" y="228856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My contact info:</a:t>
            </a:r>
          </a:p>
          <a:p>
            <a:pPr marL="0" indent="0">
              <a:buNone/>
            </a:pPr>
            <a:endParaRPr lang="en-US" sz="4000" dirty="0"/>
          </a:p>
          <a:p>
            <a:pPr marL="457200" lvl="1" indent="0">
              <a:buNone/>
            </a:pPr>
            <a:r>
              <a:rPr lang="en-US" sz="4000" dirty="0" smtClean="0">
                <a:hlinkClick r:id="rId2"/>
              </a:rPr>
              <a:t>PPPTFE@Gmail.com</a:t>
            </a:r>
            <a:endParaRPr lang="en-US" sz="4000" dirty="0" smtClean="0"/>
          </a:p>
          <a:p>
            <a:pPr marL="457200" lvl="1" indent="0">
              <a:buNone/>
            </a:pPr>
            <a:endParaRPr lang="en-US" sz="4000" dirty="0"/>
          </a:p>
          <a:p>
            <a:pPr marL="457200" lvl="1" indent="0">
              <a:buNone/>
            </a:pPr>
            <a:r>
              <a:rPr lang="en-US" sz="4000" dirty="0" err="1" smtClean="0"/>
              <a:t>www.BodymindScience.INFO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8366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79" y="1027906"/>
            <a:ext cx="3541295" cy="3364664"/>
          </a:xfrm>
        </p:spPr>
        <p:txBody>
          <a:bodyPr/>
          <a:lstStyle/>
          <a:p>
            <a:r>
              <a:rPr lang="en-US" smtClean="0"/>
              <a:t>Example: Clearing </a:t>
            </a:r>
            <a:r>
              <a:rPr lang="en-US" dirty="0" smtClean="0"/>
              <a:t>the Way</a:t>
            </a:r>
            <a:endParaRPr lang="en-US" dirty="0"/>
          </a:p>
        </p:txBody>
      </p:sp>
      <p:pic>
        <p:nvPicPr>
          <p:cNvPr id="4" name="Untitled Project 2-clear the way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027906"/>
            <a:ext cx="5132262" cy="5132262"/>
          </a:xfrm>
        </p:spPr>
      </p:pic>
    </p:spTree>
    <p:extLst>
      <p:ext uri="{BB962C8B-B14F-4D97-AF65-F5344CB8AC3E}">
        <p14:creationId xmlns:p14="http://schemas.microsoft.com/office/powerpoint/2010/main" val="3481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2799" y="151599"/>
            <a:ext cx="10515600" cy="1325563"/>
          </a:xfrm>
        </p:spPr>
        <p:txBody>
          <a:bodyPr/>
          <a:lstStyle/>
          <a:p>
            <a:r>
              <a:rPr lang="en-US" smtClean="0"/>
              <a:t>Swinging Arms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017" y="1821316"/>
            <a:ext cx="4935834" cy="3896196"/>
          </a:xfrm>
        </p:spPr>
        <p:txBody>
          <a:bodyPr>
            <a:normAutofit/>
          </a:bodyPr>
          <a:lstStyle/>
          <a:p>
            <a:r>
              <a:rPr lang="en-US" dirty="0" smtClean="0"/>
              <a:t>Let’s start with a brief practice that Peter Levine frequently uses with clients in his master classes: I call it Swinging Arms.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It can be done with or without weights (or </a:t>
            </a:r>
            <a:r>
              <a:rPr lang="en-US" dirty="0" err="1" smtClean="0"/>
              <a:t>Smoveys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4" name="Swing weights short-Swing Arms short.540p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406" t="12426" r="23355" b="-9570"/>
          <a:stretch/>
        </p:blipFill>
        <p:spPr>
          <a:xfrm>
            <a:off x="6846765" y="535577"/>
            <a:ext cx="4579034" cy="63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345" y="162505"/>
            <a:ext cx="10515600" cy="1325563"/>
          </a:xfrm>
        </p:spPr>
        <p:txBody>
          <a:bodyPr/>
          <a:lstStyle/>
          <a:p>
            <a:r>
              <a:rPr lang="en-US" dirty="0" smtClean="0"/>
              <a:t>What do I mean by “practice”?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1512"/>
          </a:xfrm>
        </p:spPr>
        <p:txBody>
          <a:bodyPr>
            <a:normAutofit/>
          </a:bodyPr>
          <a:lstStyle/>
          <a:p>
            <a:r>
              <a:rPr lang="en-US" dirty="0" smtClean="0"/>
              <a:t>Intentional action for supporting, developing, or manifesting an ability</a:t>
            </a:r>
          </a:p>
          <a:p>
            <a:r>
              <a:rPr lang="en-US" dirty="0" smtClean="0"/>
              <a:t>2 Kinds of Practice: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945244" y="6374820"/>
            <a:ext cx="4114800" cy="365125"/>
          </a:xfrm>
        </p:spPr>
        <p:txBody>
          <a:bodyPr/>
          <a:lstStyle/>
          <a:p>
            <a:r>
              <a:rPr lang="de-DE" smtClean="0"/>
              <a:t>© Peter Payne and Bodymind Science 2018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75776" y="3127167"/>
            <a:ext cx="7045569" cy="347991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500" dirty="0" smtClean="0"/>
              <a:t>1) Daily Practice:</a:t>
            </a:r>
          </a:p>
          <a:p>
            <a:pPr lvl="1"/>
            <a:r>
              <a:rPr lang="en-US" sz="4900" dirty="0"/>
              <a:t>Specific times</a:t>
            </a:r>
          </a:p>
          <a:p>
            <a:pPr lvl="1"/>
            <a:r>
              <a:rPr lang="en-US" sz="4900" dirty="0"/>
              <a:t>and place</a:t>
            </a:r>
          </a:p>
          <a:p>
            <a:pPr lvl="1"/>
            <a:r>
              <a:rPr lang="en-US" sz="4900" dirty="0"/>
              <a:t>For a later result</a:t>
            </a:r>
          </a:p>
          <a:p>
            <a:pPr marL="0" indent="0">
              <a:buFont typeface="Arial"/>
              <a:buNone/>
            </a:pPr>
            <a:endParaRPr lang="en-US" sz="4500" dirty="0" smtClean="0"/>
          </a:p>
          <a:p>
            <a:pPr lvl="1">
              <a:buFont typeface="Wingdings" charset="2"/>
              <a:buChar char="Ø"/>
            </a:pPr>
            <a:r>
              <a:rPr lang="en-US" sz="4500" dirty="0" smtClean="0"/>
              <a:t>Skilled activities, physical or mental</a:t>
            </a:r>
          </a:p>
          <a:p>
            <a:pPr lvl="1">
              <a:buFont typeface="Wingdings" charset="2"/>
              <a:buChar char="Ø"/>
            </a:pPr>
            <a:r>
              <a:rPr lang="en-US" sz="4500" dirty="0" smtClean="0"/>
              <a:t>Stretching, strengthening and endurance</a:t>
            </a:r>
          </a:p>
          <a:p>
            <a:pPr lvl="1">
              <a:buFont typeface="Wingdings" charset="2"/>
              <a:buChar char="Ø"/>
            </a:pPr>
            <a:r>
              <a:rPr lang="en-US" sz="4500" dirty="0" smtClean="0"/>
              <a:t>Meditation</a:t>
            </a:r>
          </a:p>
          <a:p>
            <a:pPr lvl="1"/>
            <a:endParaRPr lang="en-US" sz="2800" dirty="0" smtClean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256" y="2609889"/>
            <a:ext cx="2455666" cy="36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7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78045" y="1665366"/>
            <a:ext cx="703384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Constant</a:t>
            </a:r>
            <a:endParaRPr lang="en-US" sz="3200" dirty="0"/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Integrates with other activities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Practice and result are one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3200" dirty="0"/>
              <a:t>Mindfulness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3200" dirty="0"/>
              <a:t>Posture (Alexander Technique)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3200" dirty="0"/>
              <a:t>The Natural State (Bodymind Training)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866410"/>
            <a:ext cx="10515600" cy="4351338"/>
          </a:xfrm>
        </p:spPr>
        <p:txBody>
          <a:bodyPr/>
          <a:lstStyle/>
          <a:p>
            <a:pPr lvl="1"/>
            <a:r>
              <a:rPr lang="en-US" dirty="0"/>
              <a:t>“Daylong” practice:</a:t>
            </a:r>
          </a:p>
          <a:p>
            <a:pPr lvl="2"/>
            <a:r>
              <a:rPr lang="en-US" dirty="0"/>
              <a:t>Constant</a:t>
            </a:r>
          </a:p>
          <a:p>
            <a:pPr lvl="2"/>
            <a:r>
              <a:rPr lang="en-US" dirty="0"/>
              <a:t>Integrates with other activities</a:t>
            </a:r>
          </a:p>
          <a:p>
            <a:pPr lvl="2"/>
            <a:r>
              <a:rPr lang="en-US" dirty="0"/>
              <a:t>Practice and result are one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03105" y="180776"/>
            <a:ext cx="10515600" cy="1325563"/>
          </a:xfrm>
        </p:spPr>
        <p:txBody>
          <a:bodyPr/>
          <a:lstStyle/>
          <a:p>
            <a:r>
              <a:rPr lang="en-US"/>
              <a:t>Daylong Practice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r="1303" b="5405"/>
          <a:stretch/>
        </p:blipFill>
        <p:spPr>
          <a:xfrm>
            <a:off x="526774" y="1665366"/>
            <a:ext cx="2256184" cy="39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6711" y="21046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Why practice?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840" y="2023482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Bridge gap between sessions and daily life</a:t>
            </a:r>
          </a:p>
          <a:p>
            <a:r>
              <a:rPr lang="en-US" sz="3200" dirty="0" smtClean="0"/>
              <a:t>Bridge gap between sessions</a:t>
            </a:r>
          </a:p>
          <a:p>
            <a:r>
              <a:rPr lang="en-US" sz="3200" dirty="0" smtClean="0"/>
              <a:t>Promote sense of individual </a:t>
            </a:r>
            <a:br>
              <a:rPr lang="en-US" sz="3200" dirty="0" smtClean="0"/>
            </a:br>
            <a:r>
              <a:rPr lang="en-US" sz="3200" dirty="0" smtClean="0"/>
              <a:t>empowerment</a:t>
            </a:r>
          </a:p>
          <a:p>
            <a:r>
              <a:rPr lang="en-US" sz="3200" dirty="0" smtClean="0"/>
              <a:t>Facilitate SE sessions:</a:t>
            </a:r>
          </a:p>
          <a:p>
            <a:pPr lvl="1"/>
            <a:r>
              <a:rPr lang="en-US" sz="2800" dirty="0" smtClean="0"/>
              <a:t>Improve therapist abilities</a:t>
            </a:r>
          </a:p>
          <a:p>
            <a:pPr lvl="1"/>
            <a:r>
              <a:rPr lang="en-US" sz="2800" dirty="0" smtClean="0"/>
              <a:t>Improve client responsiveness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945244" y="6374820"/>
            <a:ext cx="4114800" cy="365125"/>
          </a:xfrm>
        </p:spPr>
        <p:txBody>
          <a:bodyPr/>
          <a:lstStyle/>
          <a:p>
            <a:r>
              <a:rPr lang="de-DE" smtClean="0"/>
              <a:t>© Peter Payne and Bodymind Science 2018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04" y="3618106"/>
            <a:ext cx="4749858" cy="26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59" y="714055"/>
            <a:ext cx="3970130" cy="3970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060" y="170354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mtClean="0"/>
              <a:t>What to Practice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747" y="1718587"/>
            <a:ext cx="7094621" cy="45737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Bodymind Training, you practice the </a:t>
            </a:r>
            <a:r>
              <a:rPr lang="en-US" b="1" dirty="0" smtClean="0"/>
              <a:t>Natural State</a:t>
            </a:r>
            <a:r>
              <a:rPr lang="en-US" dirty="0" smtClean="0"/>
              <a:t>, a state of balanced open awareness, embodied presence.</a:t>
            </a:r>
          </a:p>
          <a:p>
            <a:r>
              <a:rPr lang="en-US" dirty="0" smtClean="0"/>
              <a:t>This is also the aim of SE (IMHO)</a:t>
            </a:r>
          </a:p>
          <a:p>
            <a:r>
              <a:rPr lang="en-US" dirty="0" smtClean="0"/>
              <a:t>This manifests:</a:t>
            </a:r>
          </a:p>
          <a:p>
            <a:pPr lvl="1"/>
            <a:r>
              <a:rPr lang="en-US" dirty="0" smtClean="0"/>
              <a:t>in the Head as lightness, emptiness and clarity;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 the Heart as openness, love and courage; and </a:t>
            </a:r>
          </a:p>
          <a:p>
            <a:pPr lvl="1"/>
            <a:r>
              <a:rPr lang="en-US" dirty="0" smtClean="0"/>
              <a:t>in the Hara as </a:t>
            </a:r>
            <a:r>
              <a:rPr lang="en-US" dirty="0" err="1" smtClean="0"/>
              <a:t>groundedness</a:t>
            </a:r>
            <a:r>
              <a:rPr lang="en-US" dirty="0" smtClean="0"/>
              <a:t>, strength and creativity</a:t>
            </a:r>
          </a:p>
          <a:p>
            <a:pPr lvl="1"/>
            <a:endParaRPr lang="en-US" dirty="0"/>
          </a:p>
          <a:p>
            <a:r>
              <a:rPr lang="en-US" dirty="0" smtClean="0"/>
              <a:t>What about specific applications to 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8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96" y="1499846"/>
            <a:ext cx="7210001" cy="4797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357" y="174283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SE-related goals of practice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897" y="1969673"/>
            <a:ext cx="10515600" cy="3959765"/>
          </a:xfrm>
        </p:spPr>
        <p:txBody>
          <a:bodyPr>
            <a:normAutofit/>
          </a:bodyPr>
          <a:lstStyle/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 smtClean="0"/>
              <a:t>Improve interoceptive/spatial awareness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 smtClean="0">
                <a:effectLst/>
                <a:latin typeface="Times New Roman" charset="0"/>
                <a:ea typeface="Calibri" charset="0"/>
              </a:rPr>
              <a:t>Strengthen the energetic container, 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 smtClean="0">
                <a:effectLst/>
                <a:latin typeface="Times New Roman" charset="0"/>
                <a:ea typeface="Calibri" charset="0"/>
              </a:rPr>
              <a:t>Open specific expressive pathways, 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 smtClean="0">
                <a:effectLst/>
                <a:latin typeface="Times New Roman" charset="0"/>
                <a:ea typeface="Calibri" charset="0"/>
              </a:rPr>
              <a:t>Improve the witness stance, 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 smtClean="0">
                <a:effectLst/>
                <a:latin typeface="Times New Roman" charset="0"/>
                <a:ea typeface="Calibri" charset="0"/>
              </a:rPr>
              <a:t>Encourage autonomic discharge.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945244" y="6374820"/>
            <a:ext cx="4114800" cy="365125"/>
          </a:xfrm>
        </p:spPr>
        <p:txBody>
          <a:bodyPr/>
          <a:lstStyle/>
          <a:p>
            <a:r>
              <a:rPr lang="de-DE" smtClean="0"/>
              <a:t>© Peter Payne and Bodymind Science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04" y="388485"/>
            <a:ext cx="2171699" cy="5819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564" y="319723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latin typeface="+mn-lt"/>
              </a:rPr>
              <a:t>Improve interoceptive and </a:t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>spatial awareness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Terminology: Interoception. </a:t>
            </a:r>
          </a:p>
          <a:p>
            <a:pPr lvl="1"/>
            <a:r>
              <a:rPr lang="en-US" dirty="0" smtClean="0"/>
              <a:t>Different meanings in different disciplines</a:t>
            </a:r>
          </a:p>
          <a:p>
            <a:pPr lvl="1"/>
            <a:r>
              <a:rPr lang="en-US" dirty="0" smtClean="0"/>
              <a:t>Older and current usage</a:t>
            </a:r>
          </a:p>
          <a:p>
            <a:pPr lvl="1"/>
            <a:r>
              <a:rPr lang="en-US" dirty="0" err="1" smtClean="0"/>
              <a:t>Visceroception</a:t>
            </a:r>
            <a:r>
              <a:rPr lang="en-US" dirty="0" smtClean="0"/>
              <a:t>, kinesthesis, vestibular</a:t>
            </a:r>
            <a:r>
              <a:rPr lang="en-US" dirty="0"/>
              <a:t>, </a:t>
            </a:r>
            <a:r>
              <a:rPr lang="en-US" dirty="0" err="1" smtClean="0"/>
              <a:t>graviception</a:t>
            </a:r>
            <a:endParaRPr lang="en-US" dirty="0" smtClean="0"/>
          </a:p>
          <a:p>
            <a:pPr lvl="1"/>
            <a:r>
              <a:rPr lang="en-US" dirty="0" smtClean="0"/>
              <a:t>Dual nature of touch: C-tactile fibers</a:t>
            </a:r>
          </a:p>
          <a:p>
            <a:pPr lvl="1"/>
            <a:r>
              <a:rPr lang="en-US" dirty="0" smtClean="0"/>
              <a:t>Conscious vs non-conscious</a:t>
            </a:r>
          </a:p>
          <a:p>
            <a:pPr lvl="1"/>
            <a:r>
              <a:rPr lang="en-US" dirty="0" smtClean="0"/>
              <a:t>Ambiguity in terms of spatial awareness, “energy” sensations</a:t>
            </a:r>
          </a:p>
          <a:p>
            <a:r>
              <a:rPr lang="en-US" dirty="0" smtClean="0"/>
              <a:t>Stimulate and absorb interoceptive sensation:</a:t>
            </a:r>
          </a:p>
          <a:p>
            <a:pPr lvl="1"/>
            <a:r>
              <a:rPr lang="en-US" dirty="0" smtClean="0"/>
              <a:t>Self-touch</a:t>
            </a:r>
          </a:p>
          <a:p>
            <a:pPr lvl="1"/>
            <a:r>
              <a:rPr lang="en-US" dirty="0" smtClean="0"/>
              <a:t>Movement awareness</a:t>
            </a:r>
          </a:p>
          <a:p>
            <a:pPr lvl="1"/>
            <a:r>
              <a:rPr lang="en-US" dirty="0" smtClean="0"/>
              <a:t>Breath awareness/meditating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0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667</Words>
  <Application>Microsoft Macintosh PowerPoint</Application>
  <PresentationFormat>Widescreen</PresentationFormat>
  <Paragraphs>145</Paragraphs>
  <Slides>21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Unicode MS</vt:lpstr>
      <vt:lpstr>Calibri</vt:lpstr>
      <vt:lpstr>Calibri Light</vt:lpstr>
      <vt:lpstr>Mangal</vt:lpstr>
      <vt:lpstr>Times New Roman</vt:lpstr>
      <vt:lpstr>Wingdings</vt:lpstr>
      <vt:lpstr>Office Theme</vt:lpstr>
      <vt:lpstr>NE SE Conference 2018</vt:lpstr>
      <vt:lpstr>Practice and SE</vt:lpstr>
      <vt:lpstr>Swinging Arms</vt:lpstr>
      <vt:lpstr>What do I mean by “practice”?</vt:lpstr>
      <vt:lpstr>Daylong Practice</vt:lpstr>
      <vt:lpstr>Why practice?</vt:lpstr>
      <vt:lpstr> What to Practice?</vt:lpstr>
      <vt:lpstr>SE-related goals of practice</vt:lpstr>
      <vt:lpstr>Improve interoceptive and  spatial awareness</vt:lpstr>
      <vt:lpstr>Interoception 2</vt:lpstr>
      <vt:lpstr>Example:  Patting and  tapping</vt:lpstr>
      <vt:lpstr>Strengthening the container.  </vt:lpstr>
      <vt:lpstr>Example: Zhan Zhuang (“Standing Like a Tree”)</vt:lpstr>
      <vt:lpstr>Opening Expressive Pathways</vt:lpstr>
      <vt:lpstr>Swinging Arms</vt:lpstr>
      <vt:lpstr>Improving the Witness stance</vt:lpstr>
      <vt:lpstr>Example: Finding oneself at the Center of the head</vt:lpstr>
      <vt:lpstr>Encouraging Autonomic Discharge</vt:lpstr>
      <vt:lpstr>Example:  Shake it off!</vt:lpstr>
      <vt:lpstr>That’s it Folks!</vt:lpstr>
      <vt:lpstr>Example: Clearing the Way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NE SE Conference</dc:title>
  <dc:creator>Peter Payne</dc:creator>
  <cp:lastModifiedBy>Peter Payne</cp:lastModifiedBy>
  <cp:revision>42</cp:revision>
  <dcterms:created xsi:type="dcterms:W3CDTF">2018-08-22T12:46:44Z</dcterms:created>
  <dcterms:modified xsi:type="dcterms:W3CDTF">2018-09-20T14:22:20Z</dcterms:modified>
</cp:coreProperties>
</file>